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AC2E1-74F0-4D80-880B-48EE0544997D}"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6340E-07C6-455E-BD4A-DF7FF56CC3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AC2E1-74F0-4D80-880B-48EE0544997D}"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6340E-07C6-455E-BD4A-DF7FF56CC3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0000"/>
                </a:solidFill>
              </a:rPr>
              <a:t>HOMOEOPATHIC MEDICAL REPERTORY </a:t>
            </a:r>
            <a:r>
              <a:rPr lang="en-US" b="1" dirty="0" smtClean="0">
                <a:solidFill>
                  <a:srgbClr val="FF0000"/>
                </a:solidFill>
              </a:rPr>
              <a:t/>
            </a:r>
            <a:br>
              <a:rPr lang="en-US" b="1" dirty="0" smtClean="0">
                <a:solidFill>
                  <a:srgbClr val="FF0000"/>
                </a:solidFill>
              </a:rPr>
            </a:br>
            <a:r>
              <a:rPr lang="en-US" b="1" dirty="0">
                <a:solidFill>
                  <a:srgbClr val="FFC000"/>
                </a:solidFill>
              </a:rPr>
              <a:t>(MURPHY’S  REPERTORY)</a:t>
            </a:r>
            <a:br>
              <a:rPr lang="en-US" b="1" dirty="0">
                <a:solidFill>
                  <a:srgbClr val="FFC000"/>
                </a:solidFill>
              </a:rPr>
            </a:br>
            <a:endParaRPr lang="en-US" b="1" dirty="0">
              <a:solidFill>
                <a:srgbClr val="FF0000"/>
              </a:solidFill>
            </a:endParaRPr>
          </a:p>
        </p:txBody>
      </p:sp>
      <p:sp>
        <p:nvSpPr>
          <p:cNvPr id="3" name="Subtitle 2"/>
          <p:cNvSpPr>
            <a:spLocks noGrp="1"/>
          </p:cNvSpPr>
          <p:nvPr>
            <p:ph type="subTitle" idx="1"/>
          </p:nvPr>
        </p:nvSpPr>
        <p:spPr/>
        <p:txBody>
          <a:bodyPr>
            <a:normAutofit fontScale="62500" lnSpcReduction="20000"/>
          </a:bodyPr>
          <a:lstStyle/>
          <a:p>
            <a:r>
              <a:rPr lang="en-US" b="1" dirty="0" smtClean="0">
                <a:solidFill>
                  <a:schemeClr val="tx2">
                    <a:lumMod val="50000"/>
                  </a:schemeClr>
                </a:solidFill>
                <a:latin typeface="Arial Narrow" panose="020B0606020202030204" pitchFamily="34" charset="0"/>
              </a:rPr>
              <a:t>DR </a:t>
            </a:r>
            <a:r>
              <a:rPr lang="en-US" b="1" dirty="0">
                <a:solidFill>
                  <a:schemeClr val="tx2">
                    <a:lumMod val="50000"/>
                  </a:schemeClr>
                </a:solidFill>
                <a:latin typeface="Arial Narrow" panose="020B0606020202030204" pitchFamily="34" charset="0"/>
              </a:rPr>
              <a:t>CHANDRA </a:t>
            </a:r>
            <a:r>
              <a:rPr lang="en-US" b="1" dirty="0" smtClean="0">
                <a:solidFill>
                  <a:schemeClr val="tx2">
                    <a:lumMod val="50000"/>
                  </a:schemeClr>
                </a:solidFill>
                <a:latin typeface="Arial Narrow" panose="020B0606020202030204" pitchFamily="34" charset="0"/>
              </a:rPr>
              <a:t>HASAN C M, </a:t>
            </a:r>
            <a:r>
              <a:rPr lang="en-US" b="1" dirty="0">
                <a:solidFill>
                  <a:schemeClr val="tx2">
                    <a:lumMod val="50000"/>
                  </a:schemeClr>
                </a:solidFill>
                <a:latin typeface="Arial Narrow" panose="020B0606020202030204" pitchFamily="34" charset="0"/>
              </a:rPr>
              <a:t>M.D(</a:t>
            </a:r>
            <a:r>
              <a:rPr lang="en-US" b="1" dirty="0" err="1">
                <a:solidFill>
                  <a:schemeClr val="tx2">
                    <a:lumMod val="50000"/>
                  </a:schemeClr>
                </a:solidFill>
                <a:latin typeface="Arial Narrow" panose="020B0606020202030204" pitchFamily="34" charset="0"/>
              </a:rPr>
              <a:t>Hom</a:t>
            </a:r>
            <a:r>
              <a:rPr lang="en-US" b="1" dirty="0">
                <a:solidFill>
                  <a:schemeClr val="tx2">
                    <a:lumMod val="50000"/>
                  </a:schemeClr>
                </a:solidFill>
                <a:latin typeface="Arial Narrow" panose="020B0606020202030204" pitchFamily="34" charset="0"/>
              </a:rPr>
              <a:t>),</a:t>
            </a:r>
          </a:p>
          <a:p>
            <a:r>
              <a:rPr lang="en-US" b="1" dirty="0">
                <a:solidFill>
                  <a:schemeClr val="tx2">
                    <a:lumMod val="50000"/>
                  </a:schemeClr>
                </a:solidFill>
                <a:latin typeface="Arial Narrow" panose="020B0606020202030204" pitchFamily="34" charset="0"/>
              </a:rPr>
              <a:t>ASSOCIATE PROFESSOR,</a:t>
            </a:r>
          </a:p>
          <a:p>
            <a:r>
              <a:rPr lang="en-US" b="1" dirty="0">
                <a:solidFill>
                  <a:schemeClr val="tx2">
                    <a:lumMod val="50000"/>
                  </a:schemeClr>
                </a:solidFill>
                <a:latin typeface="Arial Narrow" panose="020B0606020202030204" pitchFamily="34" charset="0"/>
              </a:rPr>
              <a:t>DEPT OF REPERTORY,</a:t>
            </a:r>
          </a:p>
          <a:p>
            <a:r>
              <a:rPr lang="en-US" b="1" dirty="0">
                <a:solidFill>
                  <a:schemeClr val="tx2">
                    <a:lumMod val="50000"/>
                  </a:schemeClr>
                </a:solidFill>
                <a:latin typeface="Arial Narrow" panose="020B0606020202030204" pitchFamily="34" charset="0"/>
              </a:rPr>
              <a:t>SARADA KRISHNA HOMOEOPATHIC MEDICAL COLLEGE,</a:t>
            </a:r>
          </a:p>
          <a:p>
            <a:r>
              <a:rPr lang="en-US" b="1" dirty="0">
                <a:solidFill>
                  <a:schemeClr val="tx2">
                    <a:lumMod val="50000"/>
                  </a:schemeClr>
                </a:solidFill>
                <a:latin typeface="Arial Narrow" panose="020B0606020202030204" pitchFamily="34" charset="0"/>
              </a:rPr>
              <a:t>KULASEKHARAM</a:t>
            </a:r>
            <a:endParaRPr lang="en-IN" b="1" dirty="0">
              <a:solidFill>
                <a:schemeClr val="tx2">
                  <a:lumMod val="50000"/>
                </a:schemeClr>
              </a:solidFill>
              <a:latin typeface="Arial Narrow" panose="020B0606020202030204" pitchFamily="34" charset="0"/>
            </a:endParaRPr>
          </a:p>
          <a:p>
            <a:endParaRPr lang="en-US" b="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dirty="0" smtClean="0"/>
              <a:t> </a:t>
            </a:r>
            <a:r>
              <a:rPr lang="en-US" sz="2800" dirty="0" smtClean="0">
                <a:solidFill>
                  <a:srgbClr val="7030A0"/>
                </a:solidFill>
              </a:rPr>
              <a:t>Larynx  </a:t>
            </a:r>
            <a:r>
              <a:rPr lang="en-US" dirty="0" smtClean="0">
                <a:solidFill>
                  <a:srgbClr val="7030A0"/>
                </a:solidFill>
              </a:rPr>
              <a:t>  </a:t>
            </a:r>
            <a:r>
              <a:rPr lang="en-US" sz="2800" dirty="0" smtClean="0">
                <a:solidFill>
                  <a:srgbClr val="7030A0"/>
                </a:solidFill>
              </a:rPr>
              <a:t>Legs      Limbs     Liver   Lungs      Male     Mind  Mouth      Muscles      Neck      </a:t>
            </a:r>
            <a:r>
              <a:rPr lang="en-US" sz="2800" b="1" dirty="0" smtClean="0">
                <a:solidFill>
                  <a:srgbClr val="7030A0"/>
                </a:solidFill>
              </a:rPr>
              <a:t>Nerves   </a:t>
            </a:r>
            <a:r>
              <a:rPr lang="en-US" sz="2800" dirty="0" smtClean="0">
                <a:solidFill>
                  <a:srgbClr val="7030A0"/>
                </a:solidFill>
              </a:rPr>
              <a:t>Nose    Pelvis   Perspiration       Pregnancy        Pulse       Rectum     Shoulders      Skin       Sleep     Stomach     Stool    Teeth      Throat      Tongue      Toxicity    Urine       Vertigo        Vision     Wrist</a:t>
            </a:r>
          </a:p>
          <a:p>
            <a:pPr>
              <a:buNone/>
            </a:pPr>
            <a:r>
              <a:rPr lang="en-US" sz="2800" dirty="0" smtClean="0">
                <a:solidFill>
                  <a:srgbClr val="7030A0"/>
                </a:solidFill>
              </a:rPr>
              <a:t>             The altered chapters have been renamed and recognized as the following :</a:t>
            </a:r>
          </a:p>
          <a:p>
            <a:pPr>
              <a:buNone/>
            </a:pPr>
            <a:r>
              <a:rPr lang="en-US" sz="2800" dirty="0" smtClean="0">
                <a:solidFill>
                  <a:srgbClr val="7030A0"/>
                </a:solidFill>
              </a:rPr>
              <a:t>              </a:t>
            </a:r>
            <a:r>
              <a:rPr lang="en-US" sz="2800" b="1" dirty="0" smtClean="0">
                <a:solidFill>
                  <a:srgbClr val="7030A0"/>
                </a:solidFill>
              </a:rPr>
              <a:t>Blood  =    Clinical </a:t>
            </a:r>
            <a:r>
              <a:rPr lang="en-US" sz="2800" dirty="0" smtClean="0">
                <a:solidFill>
                  <a:srgbClr val="7030A0"/>
                </a:solidFill>
              </a:rPr>
              <a:t>chapter</a:t>
            </a:r>
          </a:p>
          <a:p>
            <a:pPr>
              <a:buNone/>
            </a:pPr>
            <a:r>
              <a:rPr lang="en-US" sz="2800" b="1" dirty="0" smtClean="0">
                <a:solidFill>
                  <a:srgbClr val="7030A0"/>
                </a:solidFill>
              </a:rPr>
              <a:t>               Delusions   =   Mind </a:t>
            </a:r>
            <a:r>
              <a:rPr lang="en-US" sz="2800" dirty="0" smtClean="0">
                <a:solidFill>
                  <a:srgbClr val="7030A0"/>
                </a:solidFill>
              </a:rPr>
              <a:t>chapter</a:t>
            </a:r>
          </a:p>
          <a:p>
            <a:pPr>
              <a:buNone/>
            </a:pPr>
            <a:r>
              <a:rPr lang="en-US" sz="2800" b="1" dirty="0" smtClean="0">
                <a:solidFill>
                  <a:srgbClr val="7030A0"/>
                </a:solidFill>
              </a:rPr>
              <a:t>             Diseases    =   Clinical  </a:t>
            </a:r>
            <a:r>
              <a:rPr lang="en-US" sz="2800" dirty="0" smtClean="0">
                <a:solidFill>
                  <a:srgbClr val="7030A0"/>
                </a:solidFill>
              </a:rPr>
              <a:t>chapter</a:t>
            </a:r>
          </a:p>
          <a:p>
            <a:pPr>
              <a:buNone/>
            </a:pPr>
            <a:r>
              <a:rPr lang="en-US" sz="2800" b="1" dirty="0" smtClean="0">
                <a:solidFill>
                  <a:srgbClr val="7030A0"/>
                </a:solidFill>
              </a:rPr>
              <a:t>             Emergency    =    Clinical </a:t>
            </a:r>
            <a:r>
              <a:rPr lang="en-US" sz="2800" dirty="0" smtClean="0">
                <a:solidFill>
                  <a:srgbClr val="7030A0"/>
                </a:solidFill>
              </a:rPr>
              <a:t>chapter  </a:t>
            </a:r>
          </a:p>
          <a:p>
            <a:pPr>
              <a:buNone/>
            </a:pPr>
            <a:r>
              <a:rPr lang="en-US" sz="2800" b="1" dirty="0" smtClean="0">
                <a:solidFill>
                  <a:srgbClr val="7030A0"/>
                </a:solidFill>
              </a:rPr>
              <a:t>             Environment   =    Generals  </a:t>
            </a:r>
            <a:r>
              <a:rPr lang="en-US" sz="2800" dirty="0" smtClean="0">
                <a:solidFill>
                  <a:srgbClr val="7030A0"/>
                </a:solidFill>
              </a:rPr>
              <a:t>chapter</a:t>
            </a:r>
          </a:p>
          <a:p>
            <a:pPr>
              <a:buNone/>
            </a:pPr>
            <a:r>
              <a:rPr lang="en-US" sz="2800" b="1" dirty="0" smtClean="0">
                <a:solidFill>
                  <a:srgbClr val="7030A0"/>
                </a:solidFill>
              </a:rPr>
              <a:t>             Nerves     =   Generals </a:t>
            </a:r>
            <a:r>
              <a:rPr lang="en-US" sz="2800" dirty="0" smtClean="0">
                <a:solidFill>
                  <a:srgbClr val="7030A0"/>
                </a:solidFill>
              </a:rPr>
              <a:t>chapter</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solidFill>
                  <a:srgbClr val="7030A0"/>
                </a:solidFill>
              </a:rPr>
              <a:t>           In third edition there are 74 chapters, alphabetically arranged, bold are new, the rest have not changed their position.</a:t>
            </a:r>
          </a:p>
          <a:p>
            <a:pPr>
              <a:buNone/>
            </a:pPr>
            <a:r>
              <a:rPr lang="en-US" sz="2800" b="1" dirty="0" smtClean="0">
                <a:solidFill>
                  <a:srgbClr val="7030A0"/>
                </a:solidFill>
              </a:rPr>
              <a:t>    </a:t>
            </a:r>
            <a:r>
              <a:rPr lang="en-US" sz="2800" dirty="0" smtClean="0">
                <a:solidFill>
                  <a:srgbClr val="7030A0"/>
                </a:solidFill>
              </a:rPr>
              <a:t>Abdomen      Ankles          Arms                   Back                   Bladder       Bones        Brain      Breasts          Breathing       </a:t>
            </a:r>
            <a:r>
              <a:rPr lang="en-US" sz="2800" b="1" dirty="0" smtClean="0">
                <a:solidFill>
                  <a:srgbClr val="7030A0"/>
                </a:solidFill>
              </a:rPr>
              <a:t>Cancer</a:t>
            </a:r>
            <a:r>
              <a:rPr lang="en-US" sz="2800" dirty="0" smtClean="0">
                <a:solidFill>
                  <a:srgbClr val="7030A0"/>
                </a:solidFill>
              </a:rPr>
              <a:t>  Chest       Children       Chills      </a:t>
            </a:r>
            <a:r>
              <a:rPr lang="en-US" sz="2800" b="1" dirty="0" smtClean="0">
                <a:solidFill>
                  <a:srgbClr val="7030A0"/>
                </a:solidFill>
              </a:rPr>
              <a:t>Clinical</a:t>
            </a:r>
            <a:r>
              <a:rPr lang="en-US" sz="2800" dirty="0" smtClean="0">
                <a:solidFill>
                  <a:srgbClr val="7030A0"/>
                </a:solidFill>
              </a:rPr>
              <a:t>            Constitutions          Coughing      Dreams        Ears      Elbows         Eyes    Face     </a:t>
            </a:r>
            <a:r>
              <a:rPr lang="en-US" sz="2800" b="1" dirty="0" smtClean="0">
                <a:solidFill>
                  <a:srgbClr val="7030A0"/>
                </a:solidFill>
              </a:rPr>
              <a:t>Fainting        </a:t>
            </a:r>
            <a:r>
              <a:rPr lang="en-US" sz="2800" dirty="0" smtClean="0">
                <a:solidFill>
                  <a:srgbClr val="7030A0"/>
                </a:solidFill>
              </a:rPr>
              <a:t>Feet    Female     Fevers    Food     </a:t>
            </a:r>
            <a:r>
              <a:rPr lang="en-US" sz="2800" b="1" dirty="0" smtClean="0">
                <a:solidFill>
                  <a:srgbClr val="7030A0"/>
                </a:solidFill>
              </a:rPr>
              <a:t>Gallbladder</a:t>
            </a:r>
            <a:r>
              <a:rPr lang="en-US" sz="2800" dirty="0" smtClean="0">
                <a:solidFill>
                  <a:srgbClr val="7030A0"/>
                </a:solidFill>
              </a:rPr>
              <a:t>    Generals  Glands    Hands     Head    Headaches    Hearing       Heart     Hips      Intestines       Joints      Kidneys       Knees    Larynx    Legs       Limbs    Liver      Lungs     Male     Mind     Mouth           Muscles         Neck    Nose      Pelvis       Perspiration        Pregnancy</a:t>
            </a:r>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dirty="0" smtClean="0"/>
              <a:t>        </a:t>
            </a:r>
            <a:r>
              <a:rPr lang="en-US" sz="2800" dirty="0" smtClean="0">
                <a:solidFill>
                  <a:srgbClr val="7030A0"/>
                </a:solidFill>
              </a:rPr>
              <a:t>Pulse        Rectum        Shoulders       Skin      Sleep    </a:t>
            </a:r>
            <a:r>
              <a:rPr lang="en-US" sz="2800" b="1" dirty="0" smtClean="0">
                <a:solidFill>
                  <a:srgbClr val="7030A0"/>
                </a:solidFill>
              </a:rPr>
              <a:t>Speech     Spleen     </a:t>
            </a:r>
            <a:r>
              <a:rPr lang="en-US" sz="2800" dirty="0" smtClean="0">
                <a:solidFill>
                  <a:srgbClr val="7030A0"/>
                </a:solidFill>
              </a:rPr>
              <a:t>Stomach    Stool      </a:t>
            </a:r>
            <a:r>
              <a:rPr lang="en-US" sz="2800" b="1" dirty="0" smtClean="0">
                <a:solidFill>
                  <a:srgbClr val="7030A0"/>
                </a:solidFill>
              </a:rPr>
              <a:t>Taste</a:t>
            </a:r>
            <a:r>
              <a:rPr lang="en-US" sz="2800" dirty="0" smtClean="0">
                <a:solidFill>
                  <a:srgbClr val="7030A0"/>
                </a:solidFill>
              </a:rPr>
              <a:t>     Teeth  Throat      </a:t>
            </a:r>
            <a:r>
              <a:rPr lang="en-US" sz="2800" b="1" dirty="0" smtClean="0">
                <a:solidFill>
                  <a:srgbClr val="7030A0"/>
                </a:solidFill>
              </a:rPr>
              <a:t>Time</a:t>
            </a:r>
            <a:r>
              <a:rPr lang="en-US" sz="2800" dirty="0" smtClean="0">
                <a:solidFill>
                  <a:srgbClr val="7030A0"/>
                </a:solidFill>
              </a:rPr>
              <a:t>    Tongue       Toxicity     Urine       </a:t>
            </a:r>
            <a:r>
              <a:rPr lang="en-US" sz="2800" b="1" dirty="0" smtClean="0">
                <a:solidFill>
                  <a:srgbClr val="7030A0"/>
                </a:solidFill>
              </a:rPr>
              <a:t>Vaccinations     </a:t>
            </a:r>
            <a:r>
              <a:rPr lang="en-US" sz="2800" dirty="0" smtClean="0">
                <a:solidFill>
                  <a:srgbClr val="7030A0"/>
                </a:solidFill>
              </a:rPr>
              <a:t>Vertigo       Vision      </a:t>
            </a:r>
            <a:r>
              <a:rPr lang="en-US" sz="2800" b="1" dirty="0" smtClean="0">
                <a:solidFill>
                  <a:srgbClr val="7030A0"/>
                </a:solidFill>
              </a:rPr>
              <a:t>Weakness</a:t>
            </a:r>
            <a:r>
              <a:rPr lang="en-US" sz="2800" dirty="0" smtClean="0">
                <a:solidFill>
                  <a:srgbClr val="7030A0"/>
                </a:solidFill>
              </a:rPr>
              <a:t>     Wrist</a:t>
            </a:r>
          </a:p>
          <a:p>
            <a:pPr>
              <a:buNone/>
            </a:pPr>
            <a:r>
              <a:rPr lang="en-US" sz="2800" dirty="0" smtClean="0">
                <a:solidFill>
                  <a:srgbClr val="7030A0"/>
                </a:solidFill>
              </a:rPr>
              <a:t>             </a:t>
            </a:r>
            <a:r>
              <a:rPr lang="en-US" sz="2800" b="1" dirty="0" smtClean="0">
                <a:solidFill>
                  <a:srgbClr val="7030A0"/>
                </a:solidFill>
              </a:rPr>
              <a:t>New chapters are, Cancer, Clinical, Fainting, Gallbladder, Speech, Spleen, Taste, Time, Vaccination, Weakness.</a:t>
            </a:r>
            <a:endParaRPr lang="en-US" sz="2800" dirty="0" smtClean="0">
              <a:solidFill>
                <a:srgbClr val="7030A0"/>
              </a:solidFill>
            </a:endParaRPr>
          </a:p>
          <a:p>
            <a:pPr>
              <a:buNone/>
            </a:pPr>
            <a:r>
              <a:rPr lang="en-US" sz="2800" dirty="0" smtClean="0">
                <a:solidFill>
                  <a:srgbClr val="7030A0"/>
                </a:solidFill>
              </a:rPr>
              <a:t>             The clinical chapter is the merger of following chapters from second edition : Blood, Diseases, Emergency and Nerves, all were combined in to one large Clinical chapter, this chapter was then updated and edited. The clinical chapter contains rubrics covering, blood, disease, disorders, diagnostics,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buNone/>
            </a:pPr>
            <a:r>
              <a:rPr lang="en-US" sz="2800" dirty="0" smtClean="0">
                <a:solidFill>
                  <a:srgbClr val="7030A0"/>
                </a:solidFill>
              </a:rPr>
              <a:t>       emergencies, nerves, pathologies and tissue changes.</a:t>
            </a:r>
          </a:p>
          <a:p>
            <a:pPr>
              <a:buNone/>
            </a:pPr>
            <a:r>
              <a:rPr lang="en-US" sz="2800" dirty="0" smtClean="0">
                <a:solidFill>
                  <a:srgbClr val="7030A0"/>
                </a:solidFill>
              </a:rPr>
              <a:t>             The majority of additions came from Mac repertory and reference work of other software's, produced by the Kent Homoeopathic associates. Reference work contains hundreds of volumes of Homoeopathic books, provings and journals. Additions also made from Knerr’s repertory and Allen’s symptom index of the encyclopedia of pure materia medica.</a:t>
            </a:r>
          </a:p>
          <a:p>
            <a:pPr>
              <a:buNone/>
            </a:pPr>
            <a:r>
              <a:rPr lang="en-US" sz="2800" dirty="0" smtClean="0">
                <a:solidFill>
                  <a:srgbClr val="7030A0"/>
                </a:solidFill>
              </a:rPr>
              <a:t>              The reference list have been expanded and updated. Many clinical and therapeutic Homoeopathic books were consulted for this editio</a:t>
            </a:r>
            <a:r>
              <a:rPr lang="en-US" sz="2800" dirty="0" smtClean="0"/>
              <a:t>n. </a:t>
            </a:r>
            <a:r>
              <a:rPr lang="en-US" sz="2800" dirty="0" smtClean="0">
                <a:solidFill>
                  <a:srgbClr val="7030A0"/>
                </a:solidFill>
              </a:rPr>
              <a:t>Contents of repertory (third edition) are taken from fifty six sources.(approximately 190 in improved edi)</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b="1" dirty="0" smtClean="0">
                <a:solidFill>
                  <a:srgbClr val="7030A0"/>
                </a:solidFill>
              </a:rPr>
              <a:t>Homoeopathic remedy list </a:t>
            </a:r>
            <a:r>
              <a:rPr lang="en-US" sz="2800" dirty="0" smtClean="0">
                <a:solidFill>
                  <a:srgbClr val="7030A0"/>
                </a:solidFill>
              </a:rPr>
              <a:t>:(improved edition) The remedy list have been moved to the back of the book (third edition front page) for easy access to the names and abbreviations of many homoeopathic and herbal remedies used in this book. This expanded list includes remedy abbreviations used in this repertory and homoeopathic materia medicas plus full Latin names and common names.</a:t>
            </a:r>
          </a:p>
          <a:p>
            <a:pPr>
              <a:buNone/>
            </a:pPr>
            <a:r>
              <a:rPr lang="en-US" sz="2800" dirty="0" smtClean="0">
                <a:solidFill>
                  <a:srgbClr val="7030A0"/>
                </a:solidFill>
              </a:rPr>
              <a:t>           Many remedy abbreviations are changed in order to make them more consistent with other repertories (complete and synthesis). The general homoeopathic remedy list contains many remedies that are not yet included in this edition.</a:t>
            </a:r>
          </a:p>
          <a:p>
            <a:pPr>
              <a:buNone/>
            </a:pPr>
            <a:r>
              <a:rPr lang="en-US" sz="2800" b="1" dirty="0" smtClean="0">
                <a:solidFill>
                  <a:srgbClr val="7030A0"/>
                </a:solidFill>
              </a:rPr>
              <a:t>The word index : </a:t>
            </a:r>
            <a:r>
              <a:rPr lang="en-US" sz="2800" dirty="0" smtClean="0">
                <a:solidFill>
                  <a:srgbClr val="7030A0"/>
                </a:solidFill>
              </a:rPr>
              <a:t>Located at the back of the repertory and also expanded to include many more clinical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conditions and states. This list is used to find particular words and clinical references  such as ‘hepatitis or ‘influenza’. Common words found in most chapters such as  ‘burning’ are not emphasized in the word index, because they are easily accessible alphabetically with in each chapter.</a:t>
            </a:r>
          </a:p>
          <a:p>
            <a:pPr>
              <a:buNone/>
            </a:pPr>
            <a:r>
              <a:rPr lang="en-US" sz="2800" b="1" dirty="0" smtClean="0">
                <a:solidFill>
                  <a:srgbClr val="7030A0"/>
                </a:solidFill>
              </a:rPr>
              <a:t>Abbreviations : </a:t>
            </a:r>
            <a:r>
              <a:rPr lang="en-US" sz="2800" dirty="0" smtClean="0">
                <a:solidFill>
                  <a:srgbClr val="7030A0"/>
                </a:solidFill>
              </a:rPr>
              <a:t>agg = aggravated by, worse from or symptoms increased by.</a:t>
            </a:r>
          </a:p>
          <a:p>
            <a:pPr>
              <a:buNone/>
            </a:pPr>
            <a:r>
              <a:rPr lang="en-US" sz="2800" dirty="0" smtClean="0">
                <a:solidFill>
                  <a:srgbClr val="7030A0"/>
                </a:solidFill>
              </a:rPr>
              <a:t>     amel = ameliorated by, better from or symptoms decreased by.</a:t>
            </a:r>
          </a:p>
          <a:p>
            <a:pPr>
              <a:buNone/>
            </a:pPr>
            <a:r>
              <a:rPr lang="en-US" sz="2800" b="1" dirty="0" smtClean="0">
                <a:solidFill>
                  <a:srgbClr val="7030A0"/>
                </a:solidFill>
              </a:rPr>
              <a:t>Clinical and pathological rubrics</a:t>
            </a:r>
            <a:r>
              <a:rPr lang="en-US" sz="2800" dirty="0" smtClean="0">
                <a:solidFill>
                  <a:srgbClr val="7030A0"/>
                </a:solidFill>
              </a:rPr>
              <a:t>: Because of availability of more clinical and pathological rubrics and new diseases these type of rubrics are included in the repertory.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b="1" dirty="0" smtClean="0">
                <a:solidFill>
                  <a:srgbClr val="7030A0"/>
                </a:solidFill>
              </a:rPr>
              <a:t>Arrangement of rubrics </a:t>
            </a:r>
            <a:r>
              <a:rPr lang="en-US" sz="2800" dirty="0" smtClean="0">
                <a:solidFill>
                  <a:srgbClr val="7030A0"/>
                </a:solidFill>
              </a:rPr>
              <a:t>: First rubric in general (Brain, general), then rubrics are arranged alphabetically, the general rubrics contain large group of medicines followed by sub rubrics. Arranged alphabetically. General rubrics are in bold capital letters, sub rubrics are bold small letters, sub-sub rubrics are in ordinary letters. Chapters are in capital bold letters, cross references are in brackets after rubrics.</a:t>
            </a:r>
          </a:p>
          <a:p>
            <a:pPr>
              <a:buNone/>
            </a:pPr>
            <a:r>
              <a:rPr lang="en-US" sz="2800" dirty="0" smtClean="0">
                <a:solidFill>
                  <a:srgbClr val="7030A0"/>
                </a:solidFill>
              </a:rPr>
              <a:t>            Concept of totality is based on classical and clinical symptoms. Using this repertory we can repertorise the cases by Kentian, Boenninghausen and Boger’s methods, according to the availability of symptoms.</a:t>
            </a:r>
            <a:endParaRPr lang="en-US" sz="2800"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Adaptability:</a:t>
            </a:r>
          </a:p>
          <a:p>
            <a:pPr>
              <a:buNone/>
            </a:pPr>
            <a:r>
              <a:rPr lang="en-US" sz="2800" dirty="0" smtClean="0">
                <a:solidFill>
                  <a:srgbClr val="7030A0"/>
                </a:solidFill>
              </a:rPr>
              <a:t>            1,Where mental generals and physical generals are prominent.</a:t>
            </a:r>
          </a:p>
          <a:p>
            <a:pPr>
              <a:buNone/>
            </a:pPr>
            <a:r>
              <a:rPr lang="en-US" sz="2800" dirty="0" smtClean="0">
                <a:solidFill>
                  <a:srgbClr val="7030A0"/>
                </a:solidFill>
              </a:rPr>
              <a:t>            2, Where clinical symptoms / diagnosis is available.</a:t>
            </a:r>
          </a:p>
          <a:p>
            <a:pPr>
              <a:buNone/>
            </a:pPr>
            <a:r>
              <a:rPr lang="en-US" sz="2800" dirty="0" smtClean="0">
                <a:solidFill>
                  <a:srgbClr val="7030A0"/>
                </a:solidFill>
              </a:rPr>
              <a:t>            3, Pathological generals / constitutions are available.</a:t>
            </a:r>
          </a:p>
          <a:p>
            <a:pPr>
              <a:buNone/>
            </a:pPr>
            <a:r>
              <a:rPr lang="en-US" sz="2800" dirty="0" smtClean="0">
                <a:solidFill>
                  <a:srgbClr val="7030A0"/>
                </a:solidFill>
              </a:rPr>
              <a:t>             4, Where complete symptoms are available.</a:t>
            </a:r>
          </a:p>
          <a:p>
            <a:pPr>
              <a:buNone/>
            </a:pPr>
            <a:r>
              <a:rPr lang="en-US" sz="2800" dirty="0" smtClean="0">
                <a:solidFill>
                  <a:srgbClr val="7030A0"/>
                </a:solidFill>
              </a:rPr>
              <a:t>             5, Where the case has paucity of symptoms.</a:t>
            </a:r>
          </a:p>
          <a:p>
            <a:pPr>
              <a:buNone/>
            </a:pPr>
            <a:r>
              <a:rPr lang="en-US" sz="2800" b="1" dirty="0" smtClean="0">
                <a:solidFill>
                  <a:srgbClr val="7030A0"/>
                </a:solidFill>
              </a:rPr>
              <a:t>Special features:</a:t>
            </a:r>
          </a:p>
          <a:p>
            <a:pPr>
              <a:buNone/>
            </a:pPr>
            <a:r>
              <a:rPr lang="en-US" sz="2800" dirty="0" smtClean="0">
                <a:solidFill>
                  <a:srgbClr val="7030A0"/>
                </a:solidFill>
              </a:rPr>
              <a:t>         1, The third edition has more than 20,000 new rubrics and 1,00,000 new additions and updates.</a:t>
            </a:r>
          </a:p>
          <a:p>
            <a:pPr>
              <a:buNone/>
            </a:pPr>
            <a:r>
              <a:rPr lang="en-US" sz="2800" dirty="0" smtClean="0">
                <a:solidFill>
                  <a:srgbClr val="7030A0"/>
                </a:solidFill>
              </a:rPr>
              <a:t>              </a:t>
            </a:r>
          </a:p>
          <a:p>
            <a:pPr>
              <a:buNone/>
            </a:pPr>
            <a:endParaRPr lang="en-US" sz="2800" dirty="0" smtClean="0"/>
          </a:p>
          <a:p>
            <a:pPr>
              <a:buNone/>
            </a:pPr>
            <a:endParaRPr lang="en-US" sz="2800" dirty="0" smtClean="0"/>
          </a:p>
          <a:p>
            <a:pPr>
              <a:buNone/>
            </a:pP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2, It contain valuable information from standard Homoeopathic literatures and repertories.</a:t>
            </a:r>
          </a:p>
          <a:p>
            <a:pPr>
              <a:buNone/>
            </a:pPr>
            <a:r>
              <a:rPr lang="en-US" sz="2800" dirty="0" smtClean="0">
                <a:solidFill>
                  <a:srgbClr val="7030A0"/>
                </a:solidFill>
              </a:rPr>
              <a:t>        3, It has total of 74 chapters alphabetically arranged. New chapters are very useful to professionals.</a:t>
            </a:r>
          </a:p>
          <a:p>
            <a:pPr>
              <a:buNone/>
            </a:pPr>
            <a:r>
              <a:rPr lang="en-US" sz="2800" dirty="0" smtClean="0">
                <a:solidFill>
                  <a:srgbClr val="7030A0"/>
                </a:solidFill>
              </a:rPr>
              <a:t>         4, Many clinical rubrics are added to each chapter. It includes mental disorders, infections and pathologies in modern nomenclature.</a:t>
            </a:r>
          </a:p>
          <a:p>
            <a:pPr>
              <a:buNone/>
            </a:pPr>
            <a:r>
              <a:rPr lang="en-US" sz="2800" dirty="0" smtClean="0">
                <a:solidFill>
                  <a:srgbClr val="7030A0"/>
                </a:solidFill>
              </a:rPr>
              <a:t>         5, This repertory follows the four grading of remedies.</a:t>
            </a:r>
          </a:p>
          <a:p>
            <a:pPr>
              <a:buNone/>
            </a:pPr>
            <a:r>
              <a:rPr lang="en-US" sz="2800" dirty="0" smtClean="0">
                <a:solidFill>
                  <a:srgbClr val="7030A0"/>
                </a:solidFill>
              </a:rPr>
              <a:t>         6, There are more than 1602 drugs in this repertory.</a:t>
            </a:r>
          </a:p>
          <a:p>
            <a:pPr>
              <a:buNone/>
            </a:pPr>
            <a:r>
              <a:rPr lang="en-US" sz="2800" dirty="0" smtClean="0">
                <a:solidFill>
                  <a:srgbClr val="7030A0"/>
                </a:solidFill>
              </a:rPr>
              <a:t>         7, This repertory can be utilized for repertorising all type of cases.</a:t>
            </a:r>
            <a:endParaRPr lang="en-US" sz="2800" dirty="0">
              <a:solidFill>
                <a:srgbClr val="7030A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Important rubrics of Homoeopathic medical repertory</a:t>
            </a:r>
          </a:p>
          <a:p>
            <a:pPr>
              <a:buNone/>
            </a:pPr>
            <a:r>
              <a:rPr lang="en-US" sz="2800" b="1" dirty="0" smtClean="0">
                <a:solidFill>
                  <a:srgbClr val="7030A0"/>
                </a:solidFill>
              </a:rPr>
              <a:t>ABDOMEN(</a:t>
            </a:r>
            <a:r>
              <a:rPr lang="en-US" sz="2800" dirty="0" smtClean="0">
                <a:solidFill>
                  <a:srgbClr val="7030A0"/>
                </a:solidFill>
              </a:rPr>
              <a:t>verities of pains sensations are mentioned)</a:t>
            </a:r>
          </a:p>
          <a:p>
            <a:pPr>
              <a:buNone/>
            </a:pPr>
            <a:r>
              <a:rPr lang="en-US" sz="2800" dirty="0" smtClean="0">
                <a:solidFill>
                  <a:srgbClr val="7030A0"/>
                </a:solidFill>
              </a:rPr>
              <a:t>Abscess, abdomen      Air hypochondria as if filed with. Aneurism(see clinical chapter)  Anxiety abdomen in Ascitis-dropsy       Bleeding peritoneum                   Bubo abdomen         Cancer, abdomen    </a:t>
            </a:r>
          </a:p>
          <a:p>
            <a:pPr>
              <a:buNone/>
            </a:pPr>
            <a:r>
              <a:rPr lang="en-US" sz="2800" dirty="0" smtClean="0">
                <a:solidFill>
                  <a:srgbClr val="7030A0"/>
                </a:solidFill>
              </a:rPr>
              <a:t>Clothing, sensitive to.     Discolouration general</a:t>
            </a:r>
          </a:p>
          <a:p>
            <a:pPr>
              <a:buNone/>
            </a:pPr>
            <a:r>
              <a:rPr lang="en-US" sz="2800" dirty="0" smtClean="0">
                <a:solidFill>
                  <a:srgbClr val="7030A0"/>
                </a:solidFill>
              </a:rPr>
              <a:t>Enlarged, abdomen.      Eruption, abdomen.</a:t>
            </a:r>
          </a:p>
          <a:p>
            <a:pPr>
              <a:buNone/>
            </a:pPr>
            <a:r>
              <a:rPr lang="en-US" sz="2800" dirty="0" smtClean="0">
                <a:solidFill>
                  <a:srgbClr val="7030A0"/>
                </a:solidFill>
              </a:rPr>
              <a:t>Gangrene, abdomen.     Hardness, abdomen.</a:t>
            </a:r>
          </a:p>
          <a:p>
            <a:pPr>
              <a:buNone/>
            </a:pPr>
            <a:r>
              <a:rPr lang="en-US" sz="2800" dirty="0" smtClean="0">
                <a:solidFill>
                  <a:srgbClr val="7030A0"/>
                </a:solidFill>
              </a:rPr>
              <a:t>Heat, abdomen.       Heaviness, abdomen.</a:t>
            </a:r>
          </a:p>
          <a:p>
            <a:pPr>
              <a:buNone/>
            </a:pPr>
            <a:r>
              <a:rPr lang="en-US" sz="2800" dirty="0" smtClean="0">
                <a:solidFill>
                  <a:srgbClr val="7030A0"/>
                </a:solidFill>
              </a:rPr>
              <a:t>Inflammation, abdomen enteritis.  Itching, abdomen.</a:t>
            </a:r>
          </a:p>
          <a:p>
            <a:pPr>
              <a:buNone/>
            </a:pPr>
            <a:r>
              <a:rPr lang="en-US" sz="2800" dirty="0" smtClean="0">
                <a:solidFill>
                  <a:srgbClr val="7030A0"/>
                </a:solidFill>
              </a:rPr>
              <a:t>Movements, abdomen in.    Nausea, abdomen felt in.</a:t>
            </a:r>
          </a:p>
          <a:p>
            <a:pPr>
              <a:buNone/>
            </a:pPr>
            <a:r>
              <a:rPr lang="en-US" sz="2800" dirty="0" smtClean="0">
                <a:solidFill>
                  <a:srgbClr val="7030A0"/>
                </a:solidFill>
              </a:rPr>
              <a:t>Noises in.    Pain, abdomen.   Pain, umbilicus.</a:t>
            </a:r>
          </a:p>
          <a:p>
            <a:pPr>
              <a:buNone/>
            </a:pPr>
            <a:endParaRPr lang="en-US" sz="2800" dirty="0" smtClean="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dirty="0" smtClean="0">
                <a:solidFill>
                  <a:srgbClr val="7030A0"/>
                </a:solidFill>
              </a:rPr>
              <a:t>HOMOEOPATHIC MEDICAL  REPERTORY</a:t>
            </a:r>
          </a:p>
          <a:p>
            <a:pPr>
              <a:buNone/>
            </a:pPr>
            <a:r>
              <a:rPr lang="en-US" sz="2800" b="1" dirty="0" smtClean="0">
                <a:solidFill>
                  <a:srgbClr val="7030A0"/>
                </a:solidFill>
              </a:rPr>
              <a:t>Title </a:t>
            </a:r>
            <a:r>
              <a:rPr lang="en-US" sz="2800" dirty="0" smtClean="0">
                <a:solidFill>
                  <a:srgbClr val="7030A0"/>
                </a:solidFill>
              </a:rPr>
              <a:t>:Homoeopathic medical repertory</a:t>
            </a:r>
          </a:p>
          <a:p>
            <a:pPr>
              <a:buNone/>
            </a:pPr>
            <a:r>
              <a:rPr lang="en-US" sz="2800" dirty="0" smtClean="0">
                <a:solidFill>
                  <a:srgbClr val="7030A0"/>
                </a:solidFill>
              </a:rPr>
              <a:t>‘A modern alphabetical and practical repertory’</a:t>
            </a:r>
          </a:p>
          <a:p>
            <a:pPr>
              <a:buNone/>
            </a:pPr>
            <a:r>
              <a:rPr lang="en-US" sz="2800" b="1" dirty="0" smtClean="0">
                <a:solidFill>
                  <a:srgbClr val="7030A0"/>
                </a:solidFill>
              </a:rPr>
              <a:t>Author :</a:t>
            </a:r>
            <a:r>
              <a:rPr lang="en-US" sz="2800" dirty="0" smtClean="0">
                <a:solidFill>
                  <a:srgbClr val="7030A0"/>
                </a:solidFill>
              </a:rPr>
              <a:t> Dr. Robin murphy. N.D.</a:t>
            </a:r>
          </a:p>
          <a:p>
            <a:pPr>
              <a:buNone/>
            </a:pPr>
            <a:r>
              <a:rPr lang="en-US" sz="2800" b="1" dirty="0" smtClean="0">
                <a:solidFill>
                  <a:srgbClr val="7030A0"/>
                </a:solidFill>
              </a:rPr>
              <a:t>Contents of the repertory : </a:t>
            </a:r>
          </a:p>
          <a:p>
            <a:pPr>
              <a:buNone/>
            </a:pPr>
            <a:r>
              <a:rPr lang="en-US" sz="2800" b="1" dirty="0" smtClean="0">
                <a:solidFill>
                  <a:srgbClr val="7030A0"/>
                </a:solidFill>
              </a:rPr>
              <a:t>Acknowledgement :</a:t>
            </a:r>
            <a:r>
              <a:rPr lang="en-US" sz="2800" dirty="0" smtClean="0">
                <a:solidFill>
                  <a:srgbClr val="7030A0"/>
                </a:solidFill>
              </a:rPr>
              <a:t> Here the author is providing gratitude to persons those who contributed and helped for the compilation of this repertory.</a:t>
            </a:r>
          </a:p>
          <a:p>
            <a:pPr>
              <a:buNone/>
            </a:pPr>
            <a:r>
              <a:rPr lang="en-US" sz="2800" b="1" dirty="0" smtClean="0">
                <a:solidFill>
                  <a:srgbClr val="7030A0"/>
                </a:solidFill>
              </a:rPr>
              <a:t>Preface to third edition </a:t>
            </a:r>
            <a:r>
              <a:rPr lang="en-US" sz="2800" dirty="0" smtClean="0">
                <a:solidFill>
                  <a:srgbClr val="7030A0"/>
                </a:solidFill>
              </a:rPr>
              <a:t>: In this it is mentioned about the plan and construction of the repertory, editions, gradation, chapters, additions and corrections. By author.</a:t>
            </a:r>
          </a:p>
          <a:p>
            <a:pPr>
              <a:buNone/>
            </a:pPr>
            <a:r>
              <a:rPr lang="en-US" sz="2800" b="1" dirty="0" smtClean="0">
                <a:solidFill>
                  <a:srgbClr val="7030A0"/>
                </a:solidFill>
              </a:rPr>
              <a:t>Table of the contents </a:t>
            </a:r>
            <a:r>
              <a:rPr lang="en-US" sz="2800" dirty="0" smtClean="0">
                <a:solidFill>
                  <a:srgbClr val="7030A0"/>
                </a:solidFill>
              </a:rPr>
              <a:t>: Contents of the repertory are mentioned.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Pain, umbilicus region.    Peritonitis, enteritis.</a:t>
            </a:r>
          </a:p>
          <a:p>
            <a:pPr>
              <a:buNone/>
            </a:pPr>
            <a:r>
              <a:rPr lang="en-US" sz="2800" dirty="0" smtClean="0">
                <a:solidFill>
                  <a:srgbClr val="7030A0"/>
                </a:solidFill>
              </a:rPr>
              <a:t>Perspiration, abdomen.     Portal system, general.</a:t>
            </a:r>
          </a:p>
          <a:p>
            <a:pPr>
              <a:buNone/>
            </a:pPr>
            <a:r>
              <a:rPr lang="en-US" sz="2800" dirty="0" smtClean="0">
                <a:solidFill>
                  <a:srgbClr val="7030A0"/>
                </a:solidFill>
              </a:rPr>
              <a:t>Restlessness, abdomen, uneasiness.</a:t>
            </a:r>
          </a:p>
          <a:p>
            <a:pPr>
              <a:buNone/>
            </a:pPr>
            <a:r>
              <a:rPr lang="en-US" sz="2800" dirty="0" smtClean="0">
                <a:solidFill>
                  <a:srgbClr val="7030A0"/>
                </a:solidFill>
              </a:rPr>
              <a:t>Sensitive, tenderness. Swelling, abdomen.</a:t>
            </a:r>
          </a:p>
          <a:p>
            <a:pPr>
              <a:buNone/>
            </a:pPr>
            <a:r>
              <a:rPr lang="en-US" sz="2800" dirty="0" smtClean="0">
                <a:solidFill>
                  <a:srgbClr val="7030A0"/>
                </a:solidFill>
              </a:rPr>
              <a:t>Twitching, abdomen.       Weakness, sensation.</a:t>
            </a:r>
          </a:p>
          <a:p>
            <a:pPr>
              <a:buNone/>
            </a:pPr>
            <a:r>
              <a:rPr lang="en-US" sz="2800" b="1" dirty="0" smtClean="0">
                <a:solidFill>
                  <a:srgbClr val="7030A0"/>
                </a:solidFill>
              </a:rPr>
              <a:t>ANKLES:(</a:t>
            </a:r>
            <a:r>
              <a:rPr lang="en-US" sz="2800" dirty="0" smtClean="0">
                <a:solidFill>
                  <a:srgbClr val="7030A0"/>
                </a:solidFill>
              </a:rPr>
              <a:t>varieties of pains and sensations).</a:t>
            </a:r>
          </a:p>
          <a:p>
            <a:pPr>
              <a:buNone/>
            </a:pPr>
            <a:r>
              <a:rPr lang="en-US" sz="2800" dirty="0" smtClean="0">
                <a:solidFill>
                  <a:srgbClr val="7030A0"/>
                </a:solidFill>
              </a:rPr>
              <a:t>Ankles, general.      Achilles tendon.</a:t>
            </a:r>
          </a:p>
          <a:p>
            <a:pPr>
              <a:buNone/>
            </a:pPr>
            <a:r>
              <a:rPr lang="en-US" sz="2800" dirty="0" smtClean="0">
                <a:solidFill>
                  <a:srgbClr val="7030A0"/>
                </a:solidFill>
              </a:rPr>
              <a:t>Eruptions, ankle.      Inflammation, ankles.</a:t>
            </a:r>
          </a:p>
          <a:p>
            <a:pPr>
              <a:buNone/>
            </a:pPr>
            <a:r>
              <a:rPr lang="en-US" sz="2800" dirty="0" smtClean="0">
                <a:solidFill>
                  <a:srgbClr val="7030A0"/>
                </a:solidFill>
              </a:rPr>
              <a:t>Injuries, ankles.       Rheumatic pain.</a:t>
            </a:r>
          </a:p>
          <a:p>
            <a:pPr>
              <a:buNone/>
            </a:pPr>
            <a:r>
              <a:rPr lang="en-US" sz="2800" dirty="0" smtClean="0">
                <a:solidFill>
                  <a:srgbClr val="7030A0"/>
                </a:solidFill>
              </a:rPr>
              <a:t>Swelling, ankles.   Ulcer, ankles.     Weak, ankles.</a:t>
            </a:r>
          </a:p>
          <a:p>
            <a:pPr>
              <a:buNone/>
            </a:pPr>
            <a:r>
              <a:rPr lang="en-US" sz="2800" b="1" dirty="0" smtClean="0">
                <a:solidFill>
                  <a:srgbClr val="7030A0"/>
                </a:solidFill>
              </a:rPr>
              <a:t>ARMS: (</a:t>
            </a:r>
            <a:r>
              <a:rPr lang="en-US" sz="2800" dirty="0" smtClean="0">
                <a:solidFill>
                  <a:srgbClr val="7030A0"/>
                </a:solidFill>
              </a:rPr>
              <a:t>various pains and sensations).</a:t>
            </a:r>
          </a:p>
          <a:p>
            <a:pPr>
              <a:buNone/>
            </a:pPr>
            <a:r>
              <a:rPr lang="en-US" sz="2800" dirty="0" smtClean="0">
                <a:solidFill>
                  <a:srgbClr val="7030A0"/>
                </a:solidFill>
              </a:rPr>
              <a:t>Coldness, arms.    Constriction.        Convulsion.</a:t>
            </a:r>
          </a:p>
          <a:p>
            <a:pPr>
              <a:buNone/>
            </a:pPr>
            <a:r>
              <a:rPr lang="en-US" sz="2800" dirty="0" smtClean="0">
                <a:solidFill>
                  <a:srgbClr val="7030A0"/>
                </a:solidFill>
              </a:rPr>
              <a:t>Discolouration, arms.      Emaciation, arms.</a:t>
            </a:r>
          </a:p>
          <a:p>
            <a:pPr>
              <a:buNone/>
            </a:pPr>
            <a:endParaRPr lang="en-US" sz="2800" dirty="0" smtClean="0"/>
          </a:p>
          <a:p>
            <a:pPr>
              <a:buNone/>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400" dirty="0" smtClean="0"/>
              <a:t>     </a:t>
            </a:r>
            <a:r>
              <a:rPr lang="en-US" sz="2400" dirty="0" smtClean="0">
                <a:solidFill>
                  <a:srgbClr val="7030A0"/>
                </a:solidFill>
              </a:rPr>
              <a:t>Eruptions, arms. Formication, arms. Herpes, arms. Numbness, arms. Pain, arms. Paralysis, arms. Stiffness, arms. Ulcer, arms. Urticaria, arms. Vaccination, side effects. Veins, arms. Weakness, arms.</a:t>
            </a:r>
          </a:p>
          <a:p>
            <a:pPr>
              <a:buNone/>
            </a:pPr>
            <a:r>
              <a:rPr lang="en-US" sz="2400" b="1" dirty="0" smtClean="0">
                <a:solidFill>
                  <a:srgbClr val="7030A0"/>
                </a:solidFill>
              </a:rPr>
              <a:t>BACK:</a:t>
            </a:r>
            <a:r>
              <a:rPr lang="en-US" sz="2400" dirty="0" smtClean="0">
                <a:solidFill>
                  <a:srgbClr val="7030A0"/>
                </a:solidFill>
              </a:rPr>
              <a:t> Different kinds of pains and sensations are mentioned. Back, general. Back, abscess. Boils, back. Heaviness. Haemorrhage, of spinal cord. Inflammation of, spinal cord. Injuries, back. Myotrophy. Opisthotonos, back. Pain, back/ Pain, scapula under. Pain, spine. Pain, thoracic middle of. Rheumatic pain, Spinal, curvature. Spinal, pain after injection. Weak, back spine. Etc.</a:t>
            </a:r>
          </a:p>
          <a:p>
            <a:pPr>
              <a:buNone/>
            </a:pPr>
            <a:r>
              <a:rPr lang="en-US" sz="2400" b="1" dirty="0" smtClean="0">
                <a:solidFill>
                  <a:srgbClr val="7030A0"/>
                </a:solidFill>
              </a:rPr>
              <a:t>BLADDER </a:t>
            </a:r>
            <a:r>
              <a:rPr lang="en-US" sz="2400" dirty="0" smtClean="0">
                <a:solidFill>
                  <a:srgbClr val="7030A0"/>
                </a:solidFill>
              </a:rPr>
              <a:t>:Various types of pain and sensations. Bladder, general. Atony, bladder. Bedwetting, enuresis. Bleeding, bladder. Bleeding, urethra. Caruncle urethra</a:t>
            </a:r>
            <a:endParaRPr lang="en-US" sz="2400" dirty="0">
              <a:solidFill>
                <a:srgbClr val="7030A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Catarrh, bladder. Catheter, ailments from. Chordae, urethra. Haemorrhoids, bladder. Inactivity, bladder. Induration, bladder. Irritability, bladder. Itching, urethra. Pain, bladder. Paralysis, bladder. Polypus, bladder. Prolapse, bladder. Retention, of urine. Urethritis, inflammation. Urging, to urinate. Urination, general. Weak, bladder. </a:t>
            </a:r>
          </a:p>
          <a:p>
            <a:pPr>
              <a:buNone/>
            </a:pPr>
            <a:r>
              <a:rPr lang="en-US" sz="2800" b="1" dirty="0" smtClean="0">
                <a:solidFill>
                  <a:srgbClr val="7030A0"/>
                </a:solidFill>
              </a:rPr>
              <a:t>BONES : </a:t>
            </a:r>
            <a:r>
              <a:rPr lang="en-US" sz="2800" dirty="0" smtClean="0">
                <a:solidFill>
                  <a:srgbClr val="7030A0"/>
                </a:solidFill>
              </a:rPr>
              <a:t>Verities of pain and sensations. Bones, in general. Brittle, bones. Cancer, bones. Curving, curvature of bones.  Decay, of bones. Exotoses. Fistula, bone. Growth, of bone affected. Hypertrophy, bones. Inflammation, bones. Iijuries bones, bruised blows. Osteomalacia. Osteoporus. Pain, bones. Periostitis, inflammation. Periosteum.</a:t>
            </a:r>
            <a:endParaRPr lang="en-US" sz="2800"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sz="2800" dirty="0" smtClean="0">
                <a:solidFill>
                  <a:srgbClr val="7030A0"/>
                </a:solidFill>
              </a:rPr>
              <a:t>      Rheumatism, of bones. Rickets, rachitis. Scorbutic, scurvy complaints of bones. Scrofulous complaints of, bones. Sensitive, bones. Swelling, bones. Syphilitic bones, ailments from. Tuberculosis, bones. Tumor, bones. Weak, bones.</a:t>
            </a:r>
          </a:p>
          <a:p>
            <a:pPr>
              <a:buNone/>
            </a:pPr>
            <a:r>
              <a:rPr lang="en-US" sz="2800" b="1" dirty="0" smtClean="0">
                <a:solidFill>
                  <a:srgbClr val="7030A0"/>
                </a:solidFill>
              </a:rPr>
              <a:t>BRAIN : </a:t>
            </a:r>
            <a:r>
              <a:rPr lang="en-US" sz="2800" dirty="0" smtClean="0">
                <a:solidFill>
                  <a:srgbClr val="7030A0"/>
                </a:solidFill>
              </a:rPr>
              <a:t>Various pains and sensations. Brain, general. Abscess, brain. Acromegaly. Alzhemer’s disease. Anemia, brain. Anesthesia, brain. Anurism, brain. Atrophy, sclerosis, of brain. Catalepsy. Catatonia. Cerebellar, disease. Cerebral, haemorrhage. Cerebral palsy. Cerebrospinal axis, ailments of. Concussion, brain. Congestion, brain (see head chapter). Convulsion, brain problems from. Coordination disturbed. Edema, brain dropsy. Encephalitis, brain (see meningitis). Encephaloma (see tumor brain). Hematoma, brain. Hydrocephalus, brain. Inflammation, brain (see</a:t>
            </a:r>
            <a:endParaRPr lang="en-US" sz="2800"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dirty="0" smtClean="0">
                <a:solidFill>
                  <a:srgbClr val="7030A0"/>
                </a:solidFill>
              </a:rPr>
              <a:t>       </a:t>
            </a:r>
            <a:r>
              <a:rPr lang="en-US" sz="2800" dirty="0" smtClean="0">
                <a:solidFill>
                  <a:srgbClr val="7030A0"/>
                </a:solidFill>
              </a:rPr>
              <a:t>encephalitis). Irritation of, brain. Medulla, problems. Meningitis infection. Pain, brain. Paralysis, brain. Senses, general. Softening, of brain. Stroke, apoplexy. Syphilitic, brain affections. Tongue protruded in, brain affections. Tumor brain, encephaloma. Weak, brain.</a:t>
            </a:r>
          </a:p>
          <a:p>
            <a:pPr>
              <a:buNone/>
            </a:pPr>
            <a:r>
              <a:rPr lang="en-US" sz="2800" b="1" dirty="0" smtClean="0">
                <a:solidFill>
                  <a:srgbClr val="7030A0"/>
                </a:solidFill>
              </a:rPr>
              <a:t>BREASTS : </a:t>
            </a:r>
            <a:r>
              <a:rPr lang="en-US" sz="2800" dirty="0" smtClean="0">
                <a:solidFill>
                  <a:srgbClr val="7030A0"/>
                </a:solidFill>
              </a:rPr>
              <a:t>Breasts, general. Abscess, breasts. Atrophy, breasts. Bleeding, nipple from. Breast feeding, nursing lactation. Breast, milk general. Cancer, breasts (scirrhus cancer). Cicatrices (see scars). Cracks, fissures breasts. Discolourations, breasts. Discolouration, nipples. Emaciation, breasts. Eruption, breasts. Excoriation, breasts, from rubbing. Fistulae openings in. Flabby, breasts.</a:t>
            </a:r>
            <a:endParaRPr lang="en-US" sz="2800" dirty="0">
              <a:solidFill>
                <a:srgbClr val="7030A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Formication, breasts. Fullness, breasts. Inflammation, breasts (see mastitis). Injuries, breasts to. Inverted ,nipples. Lumps, breasts (see induration, nodules, tumor). Nipples, complaints of. Nodule, breasts (see lumps, tumors). Nursing (see breast feeding). Pain, breasts. Perspiration, breasts, Retraction of, nipples. Sensitive, breasts. Smaller, one breast than another. Swelling, breasts. Ulceration, breasts. Undeveloped, small.</a:t>
            </a:r>
          </a:p>
          <a:p>
            <a:pPr>
              <a:buNone/>
            </a:pPr>
            <a:r>
              <a:rPr lang="en-US" sz="2800" b="1" dirty="0" smtClean="0">
                <a:solidFill>
                  <a:srgbClr val="7030A0"/>
                </a:solidFill>
              </a:rPr>
              <a:t>BREATHING :</a:t>
            </a:r>
            <a:r>
              <a:rPr lang="en-US" sz="2800" dirty="0" smtClean="0">
                <a:solidFill>
                  <a:srgbClr val="7030A0"/>
                </a:solidFill>
              </a:rPr>
              <a:t> Abdominal breathing. Accelerated, breathing. Asphyxia(see stopped breathing). Asthmatic, breathing(see lung chapter). Breath, cold(see mouth chapter). Breath, hot. Cheyne stroke. Cyanosis, breathing. Difficult, breathing. Forcible, breathing. Gasping, for breath. Intermittant,unequal. Irregular, breathing. Loud, breathing. Moaning, </a:t>
            </a:r>
            <a:endParaRPr lang="en-US" sz="2800"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pPr>
              <a:buNone/>
            </a:pPr>
            <a:r>
              <a:rPr lang="en-US" sz="2800" dirty="0" smtClean="0">
                <a:solidFill>
                  <a:srgbClr val="7030A0"/>
                </a:solidFill>
              </a:rPr>
              <a:t>     breathing. Painful, breathing. Paroxysmal, breathing. Rattling, breathing. Sighing, breathing. Slow, breathing. Sneezing, breathing. Sobbing, breathing. Stertorous, breathing. Superficial, breathing. Wheezing, breathing. Whistling, breathing.</a:t>
            </a:r>
          </a:p>
          <a:p>
            <a:pPr>
              <a:buNone/>
            </a:pPr>
            <a:r>
              <a:rPr lang="en-US" sz="2800" b="1" dirty="0" smtClean="0">
                <a:solidFill>
                  <a:srgbClr val="7030A0"/>
                </a:solidFill>
              </a:rPr>
              <a:t>CANCER :</a:t>
            </a:r>
            <a:r>
              <a:rPr lang="en-US" sz="2800" dirty="0" smtClean="0">
                <a:solidFill>
                  <a:srgbClr val="7030A0"/>
                </a:solidFill>
              </a:rPr>
              <a:t> Cancer, general. Abdomen, cancer. Adenocarcinoma. (see cancer glands). Basal cell carcinoma(see epithelioma, melanoma, squamous). Bladder, cancer. Bone, cancer. Brain tumor, cephaloma. Breast, cancer. Cachexia, emaciation, with cancer. Cervix, cancer, of uterus. Chemotherapy, treatment, ailments from. Colon, cancer. Constitutions, cancer. Delusion, that they have or will get, cancer. Epithelioma. Esophagus, cancer. Eyelids,</a:t>
            </a:r>
            <a:endParaRPr lang="en-US" sz="2800" dirty="0">
              <a:solidFill>
                <a:srgbClr val="7030A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cancer. Eyes, cancer. Face, cancer. Fear, cancer of. Female genitalia, cancer. Fungus haematodes. Ganglia, cancer. Head, cancer, fore head. Hodgkin’s disease. Intestines, cancer. Jaws, cancer. Larynx, vocal cord, cancer. Leukemia, blood. Lips, cancer. Lungs, cancer. Lupus carcinomatous. Lymphoma, lymphatic glands, cancer. Male genitalia, cancer. Ovarian, cancer. Pains from, cancer. Periosteum, cancer. Pharynx, cancer. Prostate, cancer. Radiation, sickness from side effects. Rectum, cancer. Sarcoma cutis. Scirrhus, cancer. Scrotum, cancer. Skin, cancer. Smoking, cancer, from tobacco. Spleen, cancer. Squamous cell, cancer. Stomach, cancer. Testes, cancer. Thyroid, cancer. Tongue, cancer. Vagina, cancer. Wound, cancer from.</a:t>
            </a:r>
            <a:endParaRPr lang="en-US" sz="2800"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b="1" dirty="0" smtClean="0">
                <a:solidFill>
                  <a:srgbClr val="7030A0"/>
                </a:solidFill>
              </a:rPr>
              <a:t>CHEST : </a:t>
            </a:r>
            <a:r>
              <a:rPr lang="en-US" sz="2800" dirty="0" smtClean="0">
                <a:solidFill>
                  <a:srgbClr val="7030A0"/>
                </a:solidFill>
              </a:rPr>
              <a:t>Various pains and sensations. Abscess, axilla, chest. Anginapectoris. Anxiety, chest in. Bleeding, chest and lungs from. Coldness, chest. Congestion, chest, hyperema of. Diaphragm, general. Dropsy, chest(see oedema). Eruption, chest. Fluttering, chest in. Herpes, chest. Nodules, chest. Oppression, chest. Orgasm of blood. Pain, chest. Perspiration, chest. Pulsation, chest. Rheumatic, pain. Sensitive, chest. Trembling, chest. Tumors, chest. Weak, chest.</a:t>
            </a:r>
          </a:p>
          <a:p>
            <a:pPr>
              <a:buNone/>
            </a:pPr>
            <a:r>
              <a:rPr lang="en-US" sz="2800" b="1" dirty="0" smtClean="0">
                <a:solidFill>
                  <a:srgbClr val="7030A0"/>
                </a:solidFill>
              </a:rPr>
              <a:t>CHILDREN : </a:t>
            </a:r>
            <a:r>
              <a:rPr lang="en-US" sz="2800" dirty="0" smtClean="0">
                <a:solidFill>
                  <a:srgbClr val="7030A0"/>
                </a:solidFill>
              </a:rPr>
              <a:t>Children, general(see constitutions general) Abdomen, general. Abused, general, ailments from being. Acetonemia. Acromegaly. Adenoids, problems with. Angry, children. Anorexia nervosa. Asphyxia, infants(see clinical chapter). Asthma, children. </a:t>
            </a:r>
            <a:endParaRPr lang="en-US" sz="2800"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dirty="0" smtClean="0">
                <a:solidFill>
                  <a:srgbClr val="7030A0"/>
                </a:solidFill>
              </a:rPr>
              <a:t>        Autistic, children. Bashful, children. Bedwetting. Biting, finger nail habits. Boys, general. Breast feeding, general. Bronchitis. Bulimia. Bronchitis, infants. Capricious, children. Carried desire to be. Cephalomatoma. Chorea. Colic, infants(see intestines cramping). Concentration difficult. Confidence lacking of self esteem. Concientious child about trifles. Constipation, children. Constipation, infants. Convulsion, children. Convulsion, infants. Cowardice, children. Cretinism. Crying, children. Cursing, swearing, children. Curvature of spine. Curving and bowing of limbs. Cyanosis, infants in. Dentition, difficult, teething. Depressed, children. Destructive behavior. Development delayed or arrested. Diaper </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Repertory proper </a:t>
            </a:r>
            <a:r>
              <a:rPr lang="en-US" sz="2800" dirty="0" smtClean="0">
                <a:solidFill>
                  <a:srgbClr val="7030A0"/>
                </a:solidFill>
              </a:rPr>
              <a:t>: repertory part is mentioned.</a:t>
            </a:r>
          </a:p>
          <a:p>
            <a:pPr>
              <a:buNone/>
            </a:pPr>
            <a:r>
              <a:rPr lang="en-US" sz="2800" b="1" dirty="0" smtClean="0">
                <a:solidFill>
                  <a:srgbClr val="7030A0"/>
                </a:solidFill>
              </a:rPr>
              <a:t>Homoeopathic references </a:t>
            </a:r>
            <a:r>
              <a:rPr lang="en-US" sz="2800" dirty="0" smtClean="0">
                <a:solidFill>
                  <a:srgbClr val="7030A0"/>
                </a:solidFill>
              </a:rPr>
              <a:t>: The major sources for additions, updates and new rubrics.</a:t>
            </a:r>
          </a:p>
          <a:p>
            <a:pPr>
              <a:buNone/>
            </a:pPr>
            <a:r>
              <a:rPr lang="en-US" sz="2800" b="1" dirty="0" smtClean="0">
                <a:solidFill>
                  <a:srgbClr val="7030A0"/>
                </a:solidFill>
              </a:rPr>
              <a:t>Homoeopathic remedy list </a:t>
            </a:r>
            <a:r>
              <a:rPr lang="en-US" sz="2800" dirty="0" smtClean="0">
                <a:solidFill>
                  <a:srgbClr val="7030A0"/>
                </a:solidFill>
              </a:rPr>
              <a:t>: Abbreviations of medicines. Full name and common names are mentioned.(third edition at the front)</a:t>
            </a:r>
          </a:p>
          <a:p>
            <a:pPr>
              <a:buNone/>
            </a:pPr>
            <a:r>
              <a:rPr lang="en-US" sz="2800" b="1" dirty="0" smtClean="0">
                <a:solidFill>
                  <a:srgbClr val="7030A0"/>
                </a:solidFill>
              </a:rPr>
              <a:t>Word index : </a:t>
            </a:r>
            <a:r>
              <a:rPr lang="en-US" sz="2800" dirty="0" smtClean="0">
                <a:solidFill>
                  <a:srgbClr val="7030A0"/>
                </a:solidFill>
              </a:rPr>
              <a:t>Important words are arranged alphabetically.(more in third improved edition)</a:t>
            </a:r>
          </a:p>
          <a:p>
            <a:pPr>
              <a:buNone/>
            </a:pPr>
            <a:r>
              <a:rPr lang="en-US" sz="2800" b="1" dirty="0" smtClean="0">
                <a:solidFill>
                  <a:srgbClr val="7030A0"/>
                </a:solidFill>
              </a:rPr>
              <a:t>Introduction </a:t>
            </a:r>
            <a:r>
              <a:rPr lang="en-US" sz="2800" dirty="0" smtClean="0">
                <a:solidFill>
                  <a:srgbClr val="7030A0"/>
                </a:solidFill>
              </a:rPr>
              <a:t>: An urgent and constant need was strongly felt by the professionals for a repertory which could meet the pace of development of modern pathology and internal medicine. This need was fairly and squarely met by emergence of homoeopathic medical repertory.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229600" cy="6553200"/>
          </a:xfrm>
        </p:spPr>
        <p:txBody>
          <a:bodyPr>
            <a:normAutofit/>
          </a:bodyPr>
          <a:lstStyle/>
          <a:p>
            <a:pPr>
              <a:buNone/>
            </a:pPr>
            <a:r>
              <a:rPr lang="en-US" sz="2800" dirty="0" smtClean="0">
                <a:solidFill>
                  <a:srgbClr val="7030A0"/>
                </a:solidFill>
              </a:rPr>
              <a:t>       rash buttocks. Diarrhoea, children. Diarrhoea, infants. Dirty, children. Down’s syndrome.  </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While going through the various medical literatures Robin murphy came across some Homoeopathic journals from 1800’s, which were lying idea. He was shocked to see the plethora of literature available in homoeopathy. As he went through them he developed more and more interest in the system. Initially he learned Homoeopathy on his own way from the study of journals, books and various case materials, later he went to do a regular course in Homoeopathy. And started to practice homoeopathy.</a:t>
            </a:r>
          </a:p>
          <a:p>
            <a:pPr>
              <a:buNone/>
            </a:pPr>
            <a:r>
              <a:rPr lang="en-US" sz="2800" b="1" dirty="0" smtClean="0">
                <a:solidFill>
                  <a:srgbClr val="7030A0"/>
                </a:solidFill>
              </a:rPr>
              <a:t>Editions </a:t>
            </a:r>
            <a:r>
              <a:rPr lang="en-US" sz="2800" dirty="0" smtClean="0">
                <a:solidFill>
                  <a:srgbClr val="7030A0"/>
                </a:solidFill>
              </a:rPr>
              <a:t>: There is three editions, first edition was published in 1993, the second edition was published in April 1996 at Colorado U.S.A, third edition was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t>     </a:t>
            </a:r>
            <a:r>
              <a:rPr lang="en-US" sz="2800" dirty="0" smtClean="0">
                <a:solidFill>
                  <a:srgbClr val="7030A0"/>
                </a:solidFill>
              </a:rPr>
              <a:t>published in 2009 at Blscksburg, Virginia U.S.A.</a:t>
            </a:r>
          </a:p>
          <a:p>
            <a:pPr>
              <a:buNone/>
            </a:pPr>
            <a:r>
              <a:rPr lang="en-US" sz="2800" dirty="0">
                <a:solidFill>
                  <a:srgbClr val="7030A0"/>
                </a:solidFill>
              </a:rPr>
              <a:t> </a:t>
            </a:r>
            <a:r>
              <a:rPr lang="en-US" sz="2800" dirty="0" smtClean="0">
                <a:solidFill>
                  <a:srgbClr val="7030A0"/>
                </a:solidFill>
              </a:rPr>
              <a:t>             The first Indian edition was in 1994, second edition in 2002, third edition in 2010.</a:t>
            </a:r>
          </a:p>
          <a:p>
            <a:pPr>
              <a:buNone/>
            </a:pPr>
            <a:r>
              <a:rPr lang="en-US" sz="2800" dirty="0" smtClean="0">
                <a:solidFill>
                  <a:srgbClr val="7030A0"/>
                </a:solidFill>
              </a:rPr>
              <a:t>           The contents of the repertory are collected from 56 sources.(improved edition approximately 190)</a:t>
            </a:r>
          </a:p>
          <a:p>
            <a:pPr>
              <a:buNone/>
            </a:pPr>
            <a:r>
              <a:rPr lang="en-US" sz="2800" b="1" dirty="0" smtClean="0">
                <a:solidFill>
                  <a:srgbClr val="7030A0"/>
                </a:solidFill>
              </a:rPr>
              <a:t>Philosophical background : </a:t>
            </a:r>
            <a:r>
              <a:rPr lang="en-US" sz="2800" dirty="0" smtClean="0">
                <a:solidFill>
                  <a:srgbClr val="7030A0"/>
                </a:solidFill>
              </a:rPr>
              <a:t>This repertory is based on principles of clinical and classical Homoeopathic practice.</a:t>
            </a:r>
          </a:p>
          <a:p>
            <a:pPr>
              <a:buNone/>
            </a:pPr>
            <a:r>
              <a:rPr lang="en-US" sz="2800" b="1" dirty="0" smtClean="0">
                <a:solidFill>
                  <a:srgbClr val="7030A0"/>
                </a:solidFill>
              </a:rPr>
              <a:t>Gradation :</a:t>
            </a:r>
            <a:r>
              <a:rPr lang="en-US" sz="2800" dirty="0" smtClean="0">
                <a:solidFill>
                  <a:srgbClr val="7030A0"/>
                </a:solidFill>
              </a:rPr>
              <a:t> In the third edition.</a:t>
            </a:r>
          </a:p>
          <a:p>
            <a:pPr>
              <a:buNone/>
            </a:pPr>
            <a:r>
              <a:rPr lang="en-US" sz="2800" dirty="0" smtClean="0">
                <a:solidFill>
                  <a:srgbClr val="7030A0"/>
                </a:solidFill>
              </a:rPr>
              <a:t>              </a:t>
            </a:r>
            <a:r>
              <a:rPr lang="en-US" sz="2800" b="1" dirty="0" smtClean="0">
                <a:solidFill>
                  <a:srgbClr val="7030A0"/>
                </a:solidFill>
              </a:rPr>
              <a:t>BOLD CAPITALS – SULPH </a:t>
            </a:r>
            <a:r>
              <a:rPr lang="en-US" sz="2800" dirty="0" smtClean="0">
                <a:solidFill>
                  <a:srgbClr val="7030A0"/>
                </a:solidFill>
              </a:rPr>
              <a:t>– 3 points</a:t>
            </a:r>
          </a:p>
          <a:p>
            <a:pPr>
              <a:buNone/>
            </a:pPr>
            <a:r>
              <a:rPr lang="en-US" sz="2800" dirty="0" smtClean="0">
                <a:solidFill>
                  <a:srgbClr val="7030A0"/>
                </a:solidFill>
              </a:rPr>
              <a:t>              </a:t>
            </a:r>
            <a:r>
              <a:rPr lang="en-US" sz="2800" b="1" i="1" dirty="0" smtClean="0">
                <a:solidFill>
                  <a:srgbClr val="7030A0"/>
                </a:solidFill>
              </a:rPr>
              <a:t>Bold small italics – sulph </a:t>
            </a:r>
            <a:r>
              <a:rPr lang="en-US" sz="2800" dirty="0" smtClean="0">
                <a:solidFill>
                  <a:srgbClr val="7030A0"/>
                </a:solidFill>
              </a:rPr>
              <a:t>– 2 points</a:t>
            </a:r>
          </a:p>
          <a:p>
            <a:pPr>
              <a:buNone/>
            </a:pPr>
            <a:r>
              <a:rPr lang="en-US" sz="2800" dirty="0" smtClean="0">
                <a:solidFill>
                  <a:srgbClr val="7030A0"/>
                </a:solidFill>
              </a:rPr>
              <a:t>              plain small   - sulph – 1 point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In improved third edition.</a:t>
            </a:r>
          </a:p>
          <a:p>
            <a:pPr>
              <a:buNone/>
            </a:pPr>
            <a:r>
              <a:rPr lang="en-US" sz="2800" b="1" dirty="0" smtClean="0">
                <a:solidFill>
                  <a:srgbClr val="7030A0"/>
                </a:solidFill>
              </a:rPr>
              <a:t>             BOLD CAPITALS UNDERLINED – </a:t>
            </a:r>
            <a:r>
              <a:rPr lang="en-US" sz="2800" b="1" u="sng" dirty="0" smtClean="0">
                <a:solidFill>
                  <a:srgbClr val="7030A0"/>
                </a:solidFill>
              </a:rPr>
              <a:t>CALC</a:t>
            </a:r>
            <a:r>
              <a:rPr lang="en-US" sz="2800" b="1" dirty="0" smtClean="0">
                <a:solidFill>
                  <a:srgbClr val="7030A0"/>
                </a:solidFill>
              </a:rPr>
              <a:t> </a:t>
            </a:r>
            <a:r>
              <a:rPr lang="en-US" sz="2800" dirty="0" smtClean="0">
                <a:solidFill>
                  <a:srgbClr val="7030A0"/>
                </a:solidFill>
              </a:rPr>
              <a:t>– 4 points</a:t>
            </a:r>
          </a:p>
          <a:p>
            <a:pPr>
              <a:buNone/>
            </a:pPr>
            <a:r>
              <a:rPr lang="en-US" sz="2800" b="1" dirty="0" smtClean="0">
                <a:solidFill>
                  <a:srgbClr val="7030A0"/>
                </a:solidFill>
              </a:rPr>
              <a:t>             BOLD CAPITALS – CALC </a:t>
            </a:r>
            <a:r>
              <a:rPr lang="en-US" sz="2800" dirty="0" smtClean="0">
                <a:solidFill>
                  <a:srgbClr val="7030A0"/>
                </a:solidFill>
              </a:rPr>
              <a:t>– 3 points.</a:t>
            </a:r>
          </a:p>
          <a:p>
            <a:pPr>
              <a:buNone/>
            </a:pPr>
            <a:r>
              <a:rPr lang="en-US" sz="2800" b="1" i="1" dirty="0" smtClean="0">
                <a:solidFill>
                  <a:srgbClr val="7030A0"/>
                </a:solidFill>
              </a:rPr>
              <a:t>             Bold  italics – calc </a:t>
            </a:r>
            <a:r>
              <a:rPr lang="en-US" sz="2800" dirty="0" smtClean="0">
                <a:solidFill>
                  <a:srgbClr val="7030A0"/>
                </a:solidFill>
              </a:rPr>
              <a:t>– 2 points.</a:t>
            </a:r>
          </a:p>
          <a:p>
            <a:pPr>
              <a:buNone/>
            </a:pPr>
            <a:r>
              <a:rPr lang="en-US" sz="2800" dirty="0" smtClean="0">
                <a:solidFill>
                  <a:srgbClr val="7030A0"/>
                </a:solidFill>
              </a:rPr>
              <a:t>             Plain  – calc – 1 point.</a:t>
            </a:r>
          </a:p>
          <a:p>
            <a:pPr>
              <a:buNone/>
            </a:pPr>
            <a:r>
              <a:rPr lang="en-US" sz="2800" b="1" dirty="0" smtClean="0">
                <a:solidFill>
                  <a:srgbClr val="7030A0"/>
                </a:solidFill>
              </a:rPr>
              <a:t>Plan and construction :</a:t>
            </a:r>
          </a:p>
          <a:p>
            <a:pPr>
              <a:buNone/>
            </a:pPr>
            <a:r>
              <a:rPr lang="en-US" sz="2800" dirty="0" smtClean="0">
                <a:solidFill>
                  <a:srgbClr val="7030A0"/>
                </a:solidFill>
              </a:rPr>
              <a:t>             the Homoeopathic medical repertory was designed to be a complete rewrite and major upgrade of the second edition. It contains hundreds of new remedies and thousands of new rubrics, in addition to many thousands of updates and additions.</a:t>
            </a:r>
          </a:p>
          <a:p>
            <a:pPr>
              <a:buNone/>
            </a:pPr>
            <a:r>
              <a:rPr lang="en-US" sz="2800" dirty="0" smtClean="0">
                <a:solidFill>
                  <a:srgbClr val="7030A0"/>
                </a:solidFill>
              </a:rPr>
              <a:t>            The third edition was updated to be more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a:buNone/>
            </a:pPr>
            <a:r>
              <a:rPr lang="en-US" sz="2800" dirty="0" smtClean="0">
                <a:solidFill>
                  <a:srgbClr val="7030A0"/>
                </a:solidFill>
              </a:rPr>
              <a:t>        clinical practice and easy to use reference guide to the vast Homoeopathic materia medica. After editing the second edition added more terminology, cross references, and corrected many errors. The final step was to systematically survey the Homoeopathic literature for reliable additions. Highest priority was to find more clinical information relevant to modern Homoeopathic practice.</a:t>
            </a:r>
          </a:p>
          <a:p>
            <a:pPr>
              <a:buNone/>
            </a:pPr>
            <a:r>
              <a:rPr lang="en-US" sz="2800" dirty="0" smtClean="0">
                <a:solidFill>
                  <a:srgbClr val="7030A0"/>
                </a:solidFill>
              </a:rPr>
              <a:t>        The first edition contain 67 chapters, the second edition contain 70 chapters, the third edition contain 74 chapters. Modern terminology and diseases, as well as consistent alphabetical formatting of chapters, rubrics and sub rubrics. Over 20,000 new rubrics, and more than 1,00,000 new additions and updates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pPr>
              <a:buNone/>
            </a:pPr>
            <a:r>
              <a:rPr lang="en-US" sz="2800" dirty="0" smtClean="0"/>
              <a:t>       </a:t>
            </a:r>
            <a:r>
              <a:rPr lang="en-US" sz="2800" dirty="0" smtClean="0">
                <a:solidFill>
                  <a:srgbClr val="7030A0"/>
                </a:solidFill>
              </a:rPr>
              <a:t>The basic structure has not been changed, it’s alphabetical – clinical format has been retained. There have  however been changes in the number of chapters, and location of few chapters. All the chapters, rubrics, sub rubrics floe alphabetically and keep the same position as in the previous edition. In addition chapters are re-examined, corrected and updated with more clinical additions, the new page numbers are due to the new chapters, additions and formatting. Chapters are mentioned at the top right side.</a:t>
            </a:r>
          </a:p>
          <a:p>
            <a:pPr>
              <a:buNone/>
            </a:pPr>
            <a:r>
              <a:rPr lang="en-US" sz="2800" dirty="0" smtClean="0">
                <a:solidFill>
                  <a:srgbClr val="7030A0"/>
                </a:solidFill>
              </a:rPr>
              <a:t>           All the pages and column headers were(improved third edition) completely redone, updated and corrected. (ex) Mind , the chapter is in the middle of the page and rubric titles above each column simply stated, the column headers are elevated to page headers.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dirty="0" smtClean="0">
                <a:solidFill>
                  <a:srgbClr val="7030A0"/>
                </a:solidFill>
              </a:rPr>
              <a:t>        </a:t>
            </a:r>
            <a:r>
              <a:rPr lang="en-US" sz="2800" dirty="0" smtClean="0">
                <a:solidFill>
                  <a:srgbClr val="7030A0"/>
                </a:solidFill>
              </a:rPr>
              <a:t>One can easily search through page headers to get to the page which contain the sought after rubric.</a:t>
            </a:r>
          </a:p>
          <a:p>
            <a:pPr>
              <a:buNone/>
            </a:pPr>
            <a:r>
              <a:rPr lang="en-US" sz="2800" dirty="0" smtClean="0">
                <a:solidFill>
                  <a:srgbClr val="7030A0"/>
                </a:solidFill>
              </a:rPr>
              <a:t>         The following are the chapters of second edition, the chapters in bold have been altered, the rest have not changed their position.</a:t>
            </a:r>
          </a:p>
          <a:p>
            <a:pPr>
              <a:buNone/>
            </a:pPr>
            <a:r>
              <a:rPr lang="en-US" sz="2800" dirty="0" smtClean="0">
                <a:solidFill>
                  <a:srgbClr val="7030A0"/>
                </a:solidFill>
              </a:rPr>
              <a:t>     Abdomen       Ankles        Arms       Back      Bladder</a:t>
            </a:r>
          </a:p>
          <a:p>
            <a:pPr>
              <a:buNone/>
            </a:pPr>
            <a:r>
              <a:rPr lang="en-US" sz="2800" b="1" dirty="0" smtClean="0">
                <a:solidFill>
                  <a:srgbClr val="7030A0"/>
                </a:solidFill>
              </a:rPr>
              <a:t>     Blood      </a:t>
            </a:r>
            <a:r>
              <a:rPr lang="en-US" sz="2800" dirty="0" smtClean="0">
                <a:solidFill>
                  <a:srgbClr val="7030A0"/>
                </a:solidFill>
              </a:rPr>
              <a:t>Bones </a:t>
            </a:r>
            <a:r>
              <a:rPr lang="en-US" sz="2800" b="1" dirty="0" smtClean="0">
                <a:solidFill>
                  <a:srgbClr val="7030A0"/>
                </a:solidFill>
              </a:rPr>
              <a:t>      </a:t>
            </a:r>
            <a:r>
              <a:rPr lang="en-US" sz="2800" dirty="0" smtClean="0">
                <a:solidFill>
                  <a:srgbClr val="7030A0"/>
                </a:solidFill>
              </a:rPr>
              <a:t>Brain</a:t>
            </a:r>
            <a:r>
              <a:rPr lang="en-US" sz="2800" b="1" dirty="0" smtClean="0">
                <a:solidFill>
                  <a:srgbClr val="7030A0"/>
                </a:solidFill>
              </a:rPr>
              <a:t>      </a:t>
            </a:r>
            <a:r>
              <a:rPr lang="en-US" sz="2800" dirty="0" smtClean="0">
                <a:solidFill>
                  <a:srgbClr val="7030A0"/>
                </a:solidFill>
              </a:rPr>
              <a:t>Breast     Breathing      Chest  Children      Chills     Constitutions      Coughing    </a:t>
            </a:r>
            <a:r>
              <a:rPr lang="en-US" sz="2800" b="1" dirty="0" smtClean="0">
                <a:solidFill>
                  <a:srgbClr val="7030A0"/>
                </a:solidFill>
              </a:rPr>
              <a:t>Delusions     Diseases</a:t>
            </a:r>
            <a:r>
              <a:rPr lang="en-US" sz="2800" dirty="0" smtClean="0">
                <a:solidFill>
                  <a:srgbClr val="7030A0"/>
                </a:solidFill>
              </a:rPr>
              <a:t>      Dreams        Ears     Elbow    </a:t>
            </a:r>
          </a:p>
          <a:p>
            <a:pPr>
              <a:buNone/>
            </a:pPr>
            <a:r>
              <a:rPr lang="en-US" sz="2800" b="1" dirty="0" smtClean="0">
                <a:solidFill>
                  <a:srgbClr val="7030A0"/>
                </a:solidFill>
              </a:rPr>
              <a:t>    Emergency     Environment    </a:t>
            </a:r>
            <a:r>
              <a:rPr lang="en-US" sz="2800" dirty="0" smtClean="0">
                <a:solidFill>
                  <a:srgbClr val="7030A0"/>
                </a:solidFill>
              </a:rPr>
              <a:t>Eyes    Face       Feet</a:t>
            </a:r>
          </a:p>
          <a:p>
            <a:pPr>
              <a:buNone/>
            </a:pPr>
            <a:r>
              <a:rPr lang="en-US" sz="2800" dirty="0" smtClean="0">
                <a:solidFill>
                  <a:srgbClr val="7030A0"/>
                </a:solidFill>
              </a:rPr>
              <a:t>    Female        Fevers      Food       Generals      Glands    Hands        Head     Headaches        Hearing      Heart  Hips    Intestines       Joints    Kidneys       Knees   </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3329</Words>
  <Application>Microsoft Office PowerPoint</Application>
  <PresentationFormat>On-screen Show (4:3)</PresentationFormat>
  <Paragraphs>130</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Narrow</vt:lpstr>
      <vt:lpstr>Calibri</vt:lpstr>
      <vt:lpstr>Office Theme</vt:lpstr>
      <vt:lpstr>HOMOEOPATHIC MEDICAL REPERTORY  (MURPHY’S  REPERTORY)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HOMOEOPATHIC MEDICAL REPERTORY</dc:title>
  <dc:creator>INTEL i3</dc:creator>
  <cp:lastModifiedBy>Admin</cp:lastModifiedBy>
  <cp:revision>104</cp:revision>
  <dcterms:created xsi:type="dcterms:W3CDTF">2019-05-08T03:48:44Z</dcterms:created>
  <dcterms:modified xsi:type="dcterms:W3CDTF">2019-12-28T06:58:58Z</dcterms:modified>
</cp:coreProperties>
</file>